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embeddings/oleObject1.bin" ContentType="application/vnd.openxmlformats-officedocument.oleObject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3"/>
  </p:sldMasterIdLst>
  <p:notesMasterIdLst>
    <p:notesMasterId r:id="rId32"/>
  </p:notesMasterIdLst>
  <p:handoutMasterIdLst>
    <p:handoutMasterId r:id="rId33"/>
  </p:handoutMasterIdLst>
  <p:sldIdLst>
    <p:sldId id="431" r:id="rId4"/>
    <p:sldId id="432" r:id="rId5"/>
    <p:sldId id="454" r:id="rId6"/>
    <p:sldId id="453" r:id="rId7"/>
    <p:sldId id="455" r:id="rId8"/>
    <p:sldId id="479" r:id="rId9"/>
    <p:sldId id="456" r:id="rId10"/>
    <p:sldId id="457" r:id="rId11"/>
    <p:sldId id="460" r:id="rId12"/>
    <p:sldId id="461" r:id="rId13"/>
    <p:sldId id="463" r:id="rId14"/>
    <p:sldId id="465" r:id="rId15"/>
    <p:sldId id="462" r:id="rId16"/>
    <p:sldId id="464" r:id="rId17"/>
    <p:sldId id="466" r:id="rId18"/>
    <p:sldId id="467" r:id="rId19"/>
    <p:sldId id="469" r:id="rId20"/>
    <p:sldId id="459" r:id="rId21"/>
    <p:sldId id="471" r:id="rId22"/>
    <p:sldId id="472" r:id="rId23"/>
    <p:sldId id="473" r:id="rId24"/>
    <p:sldId id="475" r:id="rId25"/>
    <p:sldId id="474" r:id="rId26"/>
    <p:sldId id="476" r:id="rId27"/>
    <p:sldId id="478" r:id="rId28"/>
    <p:sldId id="477" r:id="rId29"/>
    <p:sldId id="458" r:id="rId30"/>
    <p:sldId id="470" r:id="rId31"/>
  </p:sldIdLst>
  <p:sldSz cx="9144000" cy="6858000" type="screen4x3"/>
  <p:notesSz cx="7010400" cy="9296400"/>
  <p:custDataLst>
    <p:tags r:id="rId35"/>
  </p:custDataLst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19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528">
          <p15:clr>
            <a:srgbClr val="A4A3A4"/>
          </p15:clr>
        </p15:guide>
        <p15:guide id="5" orient="horz" pos="768">
          <p15:clr>
            <a:srgbClr val="A4A3A4"/>
          </p15:clr>
        </p15:guide>
        <p15:guide id="6" pos="2880">
          <p15:clr>
            <a:srgbClr val="A4A3A4"/>
          </p15:clr>
        </p15:guide>
        <p15:guide id="7" pos="480">
          <p15:clr>
            <a:srgbClr val="A4A3A4"/>
          </p15:clr>
        </p15:guide>
        <p15:guide id="8" pos="192">
          <p15:clr>
            <a:srgbClr val="A4A3A4"/>
          </p15:clr>
        </p15:guide>
        <p15:guide id="9" pos="5664">
          <p15:clr>
            <a:srgbClr val="A4A3A4"/>
          </p15:clr>
        </p15:guide>
        <p15:guide id="10" pos="4368">
          <p15:clr>
            <a:srgbClr val="A4A3A4"/>
          </p15:clr>
        </p15:guide>
        <p15:guide id="11" pos="5544">
          <p15:clr>
            <a:srgbClr val="A4A3A4"/>
          </p15:clr>
        </p15:guide>
        <p15:guide id="12" pos="1078">
          <p15:clr>
            <a:srgbClr val="A4A3A4"/>
          </p15:clr>
        </p15:guide>
        <p15:guide id="13" orient="horz" pos="6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79646"/>
    <a:srgbClr val="8064A2"/>
    <a:srgbClr val="C0504D"/>
    <a:srgbClr val="4F81BD"/>
    <a:srgbClr val="BD9B53"/>
    <a:srgbClr val="F2EB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7" autoAdjust="0"/>
    <p:restoredTop sz="97695" autoAdjust="0"/>
  </p:normalViewPr>
  <p:slideViewPr>
    <p:cSldViewPr snapToGrid="0">
      <p:cViewPr varScale="1">
        <p:scale>
          <a:sx n="92" d="100"/>
          <a:sy n="92" d="100"/>
        </p:scale>
        <p:origin x="-1296" y="-112"/>
      </p:cViewPr>
      <p:guideLst>
        <p:guide orient="horz" pos="2160"/>
        <p:guide orient="horz" pos="1019"/>
        <p:guide orient="horz" pos="4032"/>
        <p:guide orient="horz" pos="528"/>
        <p:guide orient="horz" pos="768"/>
        <p:guide orient="horz" pos="687"/>
        <p:guide pos="2880"/>
        <p:guide pos="480"/>
        <p:guide pos="192"/>
        <p:guide pos="5664"/>
        <p:guide pos="4368"/>
        <p:guide pos="5544"/>
        <p:guide pos="10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438"/>
    </p:cViewPr>
  </p:sorterViewPr>
  <p:notesViewPr>
    <p:cSldViewPr snapToGrid="0">
      <p:cViewPr varScale="1">
        <p:scale>
          <a:sx n="81" d="100"/>
          <a:sy n="81" d="100"/>
        </p:scale>
        <p:origin x="-3114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3" tIns="46580" rIns="93163" bIns="46580" rtlCol="0"/>
          <a:lstStyle>
            <a:lvl1pPr algn="l" defTabSz="9138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63" tIns="46580" rIns="93163" bIns="46580" rtlCol="0"/>
          <a:lstStyle>
            <a:lvl1pPr algn="r" defTabSz="9138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CF90EB-5592-40AC-A1E7-E429FB04CF1B}" type="datetimeFigureOut">
              <a:rPr lang="en-US"/>
              <a:pPr>
                <a:defRPr/>
              </a:pPr>
              <a:t>5/20/14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3" tIns="46580" rIns="93163" bIns="46580" rtlCol="0" anchor="b"/>
          <a:lstStyle>
            <a:lvl1pPr algn="l" defTabSz="9138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3" tIns="46580" rIns="93163" bIns="46580" rtlCol="0" anchor="b"/>
          <a:lstStyle>
            <a:lvl1pPr algn="r" defTabSz="9138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2EBE9F-EEAB-4670-95DF-78B6C1B54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63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3" tIns="46580" rIns="93163" bIns="46580" rtlCol="0"/>
          <a:lstStyle>
            <a:lvl1pPr algn="l" defTabSz="9138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63" tIns="46580" rIns="93163" bIns="46580" rtlCol="0"/>
          <a:lstStyle>
            <a:lvl1pPr algn="r" defTabSz="9138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C4BB43-6C2C-4795-94D8-F187653047E2}" type="datetimeFigureOut">
              <a:rPr lang="en-US"/>
              <a:pPr>
                <a:defRPr/>
              </a:pPr>
              <a:t>5/20/14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574675"/>
            <a:ext cx="3352800" cy="2514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0" rIns="93163" bIns="465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7175" y="3200400"/>
            <a:ext cx="6496050" cy="5399088"/>
          </a:xfrm>
          <a:prstGeom prst="rect">
            <a:avLst/>
          </a:prstGeom>
        </p:spPr>
        <p:txBody>
          <a:bodyPr vert="horz" lIns="93163" tIns="46580" rIns="93163" bIns="4658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3" tIns="46580" rIns="93163" bIns="46580" rtlCol="0" anchor="b"/>
          <a:lstStyle>
            <a:lvl1pPr algn="l" defTabSz="9138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3" tIns="46580" rIns="93163" bIns="46580" rtlCol="0" anchor="b"/>
          <a:lstStyle>
            <a:lvl1pPr algn="r" defTabSz="913818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5C278A-6CAC-43F6-9CE0-347C04F6E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0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2813" rtl="0" eaLnBrk="0" fontAlgn="base" hangingPunct="0">
      <a:spcBef>
        <a:spcPct val="30000"/>
      </a:spcBef>
      <a:spcAft>
        <a:spcPts val="600"/>
      </a:spcAft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47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55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66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75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slideMaster" Target="../slideMasters/slideMaster1.xml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8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kapsarc_green_bg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213"/>
            <a:ext cx="91440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c id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13775" y="36513"/>
            <a:ext cx="30162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ru-RU" altLang="en-US" sz="8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McK Title Elements"/>
          <p:cNvGrpSpPr>
            <a:grpSpLocks/>
          </p:cNvGrpSpPr>
          <p:nvPr userDrawn="1"/>
        </p:nvGrpSpPr>
        <p:grpSpPr bwMode="auto">
          <a:xfrm>
            <a:off x="0" y="0"/>
            <a:ext cx="9140825" cy="6858000"/>
            <a:chOff x="0" y="0"/>
            <a:chExt cx="5643" cy="4234"/>
          </a:xfrm>
        </p:grpSpPr>
        <p:sp>
          <p:nvSpPr>
            <p:cNvPr id="8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657"/>
              <a:ext cx="310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GB" altLang="en-US" sz="1400" smtClean="0">
                  <a:solidFill>
                    <a:srgbClr val="FFFFFF"/>
                  </a:solidFill>
                  <a:cs typeface="Arial" panose="020B0604020202020204" pitchFamily="34" charset="0"/>
                </a:rPr>
                <a:t>Document type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826"/>
              <a:ext cx="310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GB" altLang="en-US" sz="1400" smtClean="0">
                  <a:solidFill>
                    <a:srgbClr val="FFFFFF"/>
                  </a:solidFill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10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6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352800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81532" y="5705326"/>
            <a:ext cx="6453787" cy="805541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81532" y="3561547"/>
            <a:ext cx="6471200" cy="430887"/>
          </a:xfr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8072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870"/>
            <a:ext cx="8534400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05400"/>
          </a:xfrm>
        </p:spPr>
        <p:txBody>
          <a:bodyPr/>
          <a:lstStyle>
            <a:lvl1pPr marL="233363" indent="-233363">
              <a:spcBef>
                <a:spcPts val="1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"/>
              <a:defRPr sz="2000"/>
            </a:lvl1pPr>
            <a:lvl2pPr marL="461963" indent="-231775">
              <a:spcBef>
                <a:spcPts val="600"/>
              </a:spcBef>
              <a:buFont typeface="Symbol" pitchFamily="18" charset="2"/>
              <a:buChar char="-"/>
              <a:defRPr sz="1800"/>
            </a:lvl2pPr>
            <a:lvl3pPr marL="571500" indent="-225425">
              <a:defRPr i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3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870"/>
            <a:ext cx="8534400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2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KAPSARC_background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610" y="2931903"/>
            <a:ext cx="4103028" cy="36933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3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870"/>
            <a:ext cx="8534400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267200" cy="5105400"/>
          </a:xfrm>
        </p:spPr>
        <p:txBody>
          <a:bodyPr/>
          <a:lstStyle>
            <a:lvl1pPr marL="233363" indent="-233363">
              <a:spcBef>
                <a:spcPts val="1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"/>
              <a:defRPr sz="2000"/>
            </a:lvl1pPr>
            <a:lvl2pPr marL="461963" indent="-231775">
              <a:spcBef>
                <a:spcPts val="600"/>
              </a:spcBef>
              <a:buFont typeface="Symbol" pitchFamily="18" charset="2"/>
              <a:buChar char="-"/>
              <a:defRPr sz="1800"/>
            </a:lvl2pPr>
            <a:lvl3pPr marL="571500" indent="-225425">
              <a:defRPr i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24400" y="1066800"/>
            <a:ext cx="4267200" cy="5105400"/>
          </a:xfrm>
        </p:spPr>
        <p:txBody>
          <a:bodyPr/>
          <a:lstStyle>
            <a:lvl1pPr marL="233363" indent="-233363">
              <a:spcBef>
                <a:spcPts val="1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"/>
              <a:defRPr sz="2000"/>
            </a:lvl1pPr>
            <a:lvl2pPr marL="461963" indent="-231775">
              <a:spcBef>
                <a:spcPts val="600"/>
              </a:spcBef>
              <a:buFont typeface="Symbol" pitchFamily="18" charset="2"/>
              <a:buChar char="-"/>
              <a:defRPr sz="1800"/>
            </a:lvl2pPr>
            <a:lvl3pPr marL="571500" indent="-225425">
              <a:defRPr i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7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5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229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6" descr="kapsarc_green_bg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2213"/>
            <a:ext cx="9144000" cy="56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3775" y="36513"/>
            <a:ext cx="30162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1981" eaLnBrk="1" hangingPunct="1">
              <a:defRPr/>
            </a:pPr>
            <a:endParaRPr lang="ru-RU" sz="816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grpSp>
        <p:nvGrpSpPr>
          <p:cNvPr id="6" name="McK Title Elements"/>
          <p:cNvGrpSpPr>
            <a:grpSpLocks/>
          </p:cNvGrpSpPr>
          <p:nvPr userDrawn="1"/>
        </p:nvGrpSpPr>
        <p:grpSpPr bwMode="auto">
          <a:xfrm>
            <a:off x="0" y="0"/>
            <a:ext cx="9140825" cy="6858000"/>
            <a:chOff x="0" y="0"/>
            <a:chExt cx="5643" cy="4234"/>
          </a:xfrm>
        </p:grpSpPr>
        <p:sp>
          <p:nvSpPr>
            <p:cNvPr id="7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65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algn="r" defTabSz="911981" eaLnBrk="1" hangingPunct="1">
                <a:defRPr/>
              </a:pPr>
              <a:r>
                <a:rPr lang="en-GB" sz="1428">
                  <a:solidFill>
                    <a:srgbClr val="FFFFFF"/>
                  </a:solidFill>
                  <a:latin typeface="+mn-lt"/>
                  <a:cs typeface="Arial" charset="0"/>
                </a:rPr>
                <a:t>Document type</a:t>
              </a:r>
            </a:p>
          </p:txBody>
        </p:sp>
        <p:sp>
          <p:nvSpPr>
            <p:cNvPr id="8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826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r" defTabSz="911981" eaLnBrk="1" hangingPunct="1">
                <a:defRPr/>
              </a:pPr>
              <a:r>
                <a:rPr lang="en-GB" sz="1428">
                  <a:solidFill>
                    <a:srgbClr val="FFFFFF"/>
                  </a:solidFill>
                  <a:latin typeface="+mn-lt"/>
                  <a:cs typeface="Arial" charset="0"/>
                </a:rPr>
                <a:t>Date</a:t>
              </a:r>
            </a:p>
          </p:txBody>
        </p:sp>
        <p:sp>
          <p:nvSpPr>
            <p:cNvPr id="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1981" eaLnBrk="1" hangingPunct="1">
                <a:defRPr/>
              </a:pPr>
              <a:endParaRPr lang="en-US" sz="1428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10" name="Picture 28" descr="KAPSARC Powerpoint Logo FC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46088"/>
            <a:ext cx="345757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5139478"/>
            <a:ext cx="5036084" cy="507831"/>
          </a:xfrm>
        </p:spPr>
        <p:txBody>
          <a:bodyPr/>
          <a:lstStyle>
            <a:lvl1pPr algn="r">
              <a:defRPr sz="326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49728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429375"/>
            <a:ext cx="9144000" cy="430213"/>
          </a:xfrm>
          <a:prstGeom prst="rect">
            <a:avLst/>
          </a:prstGeom>
          <a:solidFill>
            <a:srgbClr val="B2F4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86" tIns="46594" rIns="93186" bIns="4659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2238" y="234950"/>
            <a:ext cx="87931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McK 1. On-page tracker" hidden="1"/>
          <p:cNvSpPr>
            <a:spLocks noChangeArrowheads="1"/>
          </p:cNvSpPr>
          <p:nvPr/>
        </p:nvSpPr>
        <p:spPr bwMode="auto">
          <a:xfrm>
            <a:off x="122238" y="26988"/>
            <a:ext cx="8763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400" smtClean="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1029" name="McK 3. Unit of measure" hidden="1"/>
          <p:cNvSpPr txBox="1">
            <a:spLocks noChangeArrowheads="1"/>
          </p:cNvSpPr>
          <p:nvPr/>
        </p:nvSpPr>
        <p:spPr bwMode="auto">
          <a:xfrm>
            <a:off x="122238" y="542925"/>
            <a:ext cx="37290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400" smtClean="0">
                <a:solidFill>
                  <a:srgbClr val="808080"/>
                </a:solidFill>
                <a:cs typeface="Arial" panose="020B0604020202020204" pitchFamily="34" charset="0"/>
              </a:rPr>
              <a:t>Unit of measure</a:t>
            </a:r>
          </a:p>
        </p:txBody>
      </p:sp>
      <p:grpSp>
        <p:nvGrpSpPr>
          <p:cNvPr id="1030" name="McK Slide Elements"/>
          <p:cNvGrpSpPr>
            <a:grpSpLocks/>
          </p:cNvGrpSpPr>
          <p:nvPr/>
        </p:nvGrpSpPr>
        <p:grpSpPr bwMode="auto">
          <a:xfrm>
            <a:off x="122238" y="6203950"/>
            <a:ext cx="8721725" cy="517525"/>
            <a:chOff x="75" y="3830"/>
            <a:chExt cx="5385" cy="320"/>
          </a:xfrm>
        </p:grpSpPr>
        <p:sp>
          <p:nvSpPr>
            <p:cNvPr id="1042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106363" indent="-106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00" smtClean="0">
                  <a:solidFill>
                    <a:srgbClr val="000000"/>
                  </a:solidFill>
                  <a:cs typeface="Arial" panose="020B0604020202020204" pitchFamily="34" charset="0"/>
                </a:rPr>
                <a:t>1 Footnote</a:t>
              </a:r>
            </a:p>
          </p:txBody>
        </p:sp>
        <p:sp>
          <p:nvSpPr>
            <p:cNvPr id="1043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620713" indent="-620713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000" smtClean="0">
                  <a:solidFill>
                    <a:srgbClr val="000000"/>
                  </a:solidFill>
                  <a:cs typeface="Arial" panose="020B0604020202020204" pitchFamily="34" charset="0"/>
                </a:rPr>
                <a:t>SOURCE: Source</a:t>
              </a:r>
            </a:p>
          </p:txBody>
        </p:sp>
      </p:grpSp>
      <p:grpSp>
        <p:nvGrpSpPr>
          <p:cNvPr id="1031" name="ACET" hidden="1"/>
          <p:cNvGrpSpPr>
            <a:grpSpLocks/>
          </p:cNvGrpSpPr>
          <p:nvPr/>
        </p:nvGrpSpPr>
        <p:grpSpPr bwMode="auto">
          <a:xfrm>
            <a:off x="1482725" y="1149350"/>
            <a:ext cx="4349750" cy="519113"/>
            <a:chOff x="915" y="710"/>
            <a:chExt cx="2686" cy="320"/>
          </a:xfrm>
        </p:grpSpPr>
        <p:cxnSp>
          <p:nvCxnSpPr>
            <p:cNvPr id="1040" name="AutoShape 249" hidden="1"/>
            <p:cNvCxnSpPr>
              <a:cxnSpLocks noChangeShapeType="1"/>
              <a:stCxn id="1041" idx="4"/>
              <a:endCxn id="104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1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7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600" b="1" smtClean="0">
                  <a:solidFill>
                    <a:srgbClr val="000000"/>
                  </a:solidFill>
                  <a:cs typeface="Arial" panose="020B0604020202020204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GB" altLang="en-US" sz="1600" smtClean="0">
                  <a:solidFill>
                    <a:srgbClr val="808080"/>
                  </a:solidFill>
                  <a:cs typeface="Arial" panose="020B0604020202020204" pitchFamily="34" charset="0"/>
                </a:rPr>
                <a:t>Unit of measure</a:t>
              </a:r>
            </a:p>
          </p:txBody>
        </p:sp>
      </p:grpSp>
      <p:sp>
        <p:nvSpPr>
          <p:cNvPr id="1032" name="doc id"/>
          <p:cNvSpPr>
            <a:spLocks noChangeArrowheads="1"/>
          </p:cNvSpPr>
          <p:nvPr/>
        </p:nvSpPr>
        <p:spPr bwMode="auto">
          <a:xfrm>
            <a:off x="8247063" y="36513"/>
            <a:ext cx="66992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cs-CZ" altLang="en-US" sz="8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3" name="Working Draft" hidden="1"/>
          <p:cNvSpPr txBox="1">
            <a:spLocks noChangeArrowheads="1"/>
          </p:cNvSpPr>
          <p:nvPr/>
        </p:nvSpPr>
        <p:spPr bwMode="auto">
          <a:xfrm rot="5400000">
            <a:off x="8101806" y="2777332"/>
            <a:ext cx="1941513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600" smtClean="0">
                <a:solidFill>
                  <a:srgbClr val="000000"/>
                </a:solidFill>
                <a:cs typeface="Arial" panose="020B0604020202020204" pitchFamily="34" charset="0"/>
              </a:rPr>
              <a:t>Last Modified 17/02/2010 19:42:50 Arab Standard Time</a:t>
            </a:r>
            <a:endParaRPr lang="en-GB" altLang="en-US" sz="16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" name="Printed" hidden="1"/>
          <p:cNvSpPr txBox="1">
            <a:spLocks noChangeArrowheads="1"/>
          </p:cNvSpPr>
          <p:nvPr/>
        </p:nvSpPr>
        <p:spPr bwMode="auto">
          <a:xfrm rot="5400000">
            <a:off x="8574881" y="3929857"/>
            <a:ext cx="995363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600" smtClean="0">
                <a:solidFill>
                  <a:srgbClr val="000000"/>
                </a:solidFill>
                <a:cs typeface="Arial" panose="020B0604020202020204" pitchFamily="34" charset="0"/>
              </a:rPr>
              <a:t>Printed 11/02/2010 10:50:34</a:t>
            </a:r>
            <a:endParaRPr lang="en-GB" altLang="en-US" sz="16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725" y="1990725"/>
            <a:ext cx="43894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1036" name="Picture 4" descr="KAPSARC DOC descripto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6424613"/>
            <a:ext cx="32480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80"/>
          <p:cNvSpPr txBox="1">
            <a:spLocks noChangeArrowheads="1"/>
          </p:cNvSpPr>
          <p:nvPr/>
        </p:nvSpPr>
        <p:spPr bwMode="auto">
          <a:xfrm>
            <a:off x="8726488" y="6553200"/>
            <a:ext cx="195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1000" smtClean="0">
                <a:solidFill>
                  <a:srgbClr val="000000"/>
                </a:solidFill>
              </a:defRPr>
            </a:lvl1pPr>
          </a:lstStyle>
          <a:p>
            <a:pPr algn="r" defTabSz="9138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AD7CF13-9041-4470-B357-80A461B26B83}" type="slidenum">
              <a:rPr lang="en-GB">
                <a:solidFill>
                  <a:schemeClr val="bg1">
                    <a:lumMod val="50000"/>
                  </a:schemeClr>
                </a:solidFill>
                <a:latin typeface="+mn-lt"/>
              </a:rPr>
              <a:pPr algn="r" defTabSz="91381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9475" y="6486525"/>
            <a:ext cx="1371600" cy="304800"/>
          </a:xfrm>
          <a:prstGeom prst="rect">
            <a:avLst/>
          </a:prstGeom>
          <a:solidFill>
            <a:srgbClr val="B2F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8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9" name="Picture 3" descr="KAPSARC DOC 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446838"/>
            <a:ext cx="15255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4" r:id="rId2"/>
    <p:sldLayoutId id="2147484035" r:id="rId3"/>
    <p:sldLayoutId id="2147484039" r:id="rId4"/>
    <p:sldLayoutId id="2147484036" r:id="rId5"/>
    <p:sldLayoutId id="2147484037" r:id="rId6"/>
    <p:sldLayoutId id="2147484040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181" algn="l" defTabSz="912944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369" algn="l" defTabSz="912944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555" algn="l" defTabSz="912944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4738" algn="l" defTabSz="912944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9250" indent="-34925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0413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1226972" indent="-132733" algn="l" defTabSz="91294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3157" indent="-132733" algn="l" defTabSz="91294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9341" indent="-132733" algn="l" defTabSz="91294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5525" indent="-132733" algn="l" defTabSz="91294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81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69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555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738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924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106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291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478" algn="l" defTabSz="932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im.wharton.upenn.edu/~sok/phillydistrict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ive.blueskybroadcast.com/bsb/client/CL_DEFAULT.asp?Client=569807&amp;PCAT=5277&amp;CAT=5278" TargetMode="External"/><Relationship Id="rId3" Type="http://schemas.openxmlformats.org/officeDocument/2006/relationships/hyperlink" Target="http://dx.doi.org/10.1287/inte.2013.069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sc.sagepub.com/content/early/2013/04/09/0894439313484262" TargetMode="External"/><Relationship Id="rId3" Type="http://schemas.openxmlformats.org/officeDocument/2006/relationships/hyperlink" Target="http://pubsonline.informs.org/doi/abs/10.1287/inte.2013.0697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1013" y="3546475"/>
            <a:ext cx="7905750" cy="150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r" defTabSz="912944" rtl="0" eaLnBrk="0" fontAlgn="base" hangingPunct="0">
              <a:spcBef>
                <a:spcPct val="0"/>
              </a:spcBef>
              <a:spcAft>
                <a:spcPct val="0"/>
              </a:spcAft>
              <a:defRPr sz="3265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944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2944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2944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2944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181" algn="l" defTabSz="912944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369" algn="l" defTabSz="912944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8555" algn="l" defTabSz="912944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4738" algn="l" defTabSz="912944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b="1" dirty="0" smtClean="0"/>
              <a:t>Solution Pluralism</a:t>
            </a:r>
          </a:p>
          <a:p>
            <a:pPr algn="l">
              <a:defRPr/>
            </a:pPr>
            <a:r>
              <a:rPr lang="en-US" b="1" dirty="0" smtClean="0"/>
              <a:t>(And its relevance to KAPSARC)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9"/>
          <p:cNvSpPr txBox="1">
            <a:spLocks/>
          </p:cNvSpPr>
          <p:nvPr/>
        </p:nvSpPr>
        <p:spPr>
          <a:xfrm>
            <a:off x="581025" y="5868537"/>
            <a:ext cx="6454775" cy="641802"/>
          </a:xfrm>
          <a:prstGeom prst="rect">
            <a:avLst/>
          </a:prstGeom>
        </p:spPr>
        <p:txBody>
          <a:bodyPr/>
          <a:lstStyle>
            <a:lvl1pPr marL="349638" indent="-349638" algn="l" defTabSz="912944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482" indent="-195863" algn="l" defTabSz="912944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66181" indent="-267086" algn="l" defTabSz="912944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26437" indent="-158633" algn="l" defTabSz="912944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0788" indent="-132733" algn="l" defTabSz="912944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26972" indent="-132733" algn="l" defTabSz="91294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93157" indent="-132733" algn="l" defTabSz="91294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59341" indent="-132733" algn="l" defTabSz="91294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625525" indent="-132733" algn="l" defTabSz="91294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Steven O. Kimbrough</a:t>
            </a:r>
          </a:p>
          <a:p>
            <a:pPr marL="0" indent="0">
              <a:buFontTx/>
              <a:buNone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22 May 2014    File: KAPSARCTalk20140522.pptx</a:t>
            </a: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Price-Like Questions (</a:t>
            </a:r>
            <a:r>
              <a:rPr lang="en-US" dirty="0" err="1" smtClean="0"/>
              <a:t>FoIs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11" y="936594"/>
            <a:ext cx="4238888" cy="3920356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dirty="0" err="1" smtClean="0"/>
              <a:t>FoIs</a:t>
            </a:r>
            <a:r>
              <a:rPr lang="en-US" dirty="0" smtClean="0"/>
              <a:t>: Where might we be able to redeploy resources?</a:t>
            </a:r>
          </a:p>
          <a:p>
            <a:r>
              <a:rPr lang="en-US" dirty="0"/>
              <a:t>In both of my optimal solutions, constraint 1 has a slack of 2. Are there any good solutions available with a slack of at least 10? </a:t>
            </a:r>
          </a:p>
          <a:p>
            <a:r>
              <a:rPr lang="en-US" dirty="0"/>
              <a:t>Yes. #23 has a slack on constraint 1 of 10 and an objective value of 640; #53, 11, 638; #97, 13, 636. </a:t>
            </a:r>
          </a:p>
          <a:p>
            <a:r>
              <a:rPr lang="en-US" dirty="0" smtClean="0"/>
              <a:t>And so 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357" y="572310"/>
            <a:ext cx="42291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3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Price-Like Questions </a:t>
            </a:r>
            <a:r>
              <a:rPr lang="en-US" dirty="0" smtClean="0"/>
              <a:t>(</a:t>
            </a:r>
            <a:r>
              <a:rPr lang="en-US" dirty="0" err="1" smtClean="0"/>
              <a:t>IoIs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2951504" cy="4823548"/>
          </a:xfrm>
        </p:spPr>
        <p:txBody>
          <a:bodyPr/>
          <a:lstStyle/>
          <a:p>
            <a:r>
              <a:rPr lang="en-US" dirty="0"/>
              <a:t>Is there opportunity to acquire more resources? </a:t>
            </a:r>
          </a:p>
          <a:p>
            <a:r>
              <a:rPr lang="en-US" dirty="0"/>
              <a:t>To trade in slacks and surpluses? </a:t>
            </a:r>
            <a:endParaRPr lang="en-US" dirty="0" smtClean="0"/>
          </a:p>
          <a:p>
            <a:r>
              <a:rPr lang="en-US" dirty="0"/>
              <a:t>We’re at 644, but we need to get to 651. Show me what I need to do. </a:t>
            </a:r>
          </a:p>
          <a:p>
            <a:r>
              <a:rPr lang="en-US" dirty="0"/>
              <a:t>In the top 1000 </a:t>
            </a:r>
            <a:r>
              <a:rPr lang="en-US" dirty="0" err="1"/>
              <a:t>IoIs</a:t>
            </a:r>
            <a:r>
              <a:rPr lang="en-US" dirty="0"/>
              <a:t> there are 75 discovered solutions with objective values at or above 651. </a:t>
            </a:r>
          </a:p>
          <a:p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878" y="623110"/>
            <a:ext cx="38862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8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870"/>
            <a:ext cx="8534400" cy="307777"/>
          </a:xfrm>
        </p:spPr>
        <p:txBody>
          <a:bodyPr/>
          <a:lstStyle/>
          <a:p>
            <a:r>
              <a:rPr lang="en-US" dirty="0" smtClean="0"/>
              <a:t>Shadow</a:t>
            </a:r>
            <a:r>
              <a:rPr lang="en-US" dirty="0"/>
              <a:t> </a:t>
            </a:r>
            <a:r>
              <a:rPr lang="en-US" dirty="0" smtClean="0"/>
              <a:t>Price-Like </a:t>
            </a:r>
            <a:r>
              <a:rPr lang="en-US" dirty="0"/>
              <a:t>Q</a:t>
            </a:r>
            <a:r>
              <a:rPr lang="en-US" dirty="0" smtClean="0"/>
              <a:t>uestions</a:t>
            </a:r>
            <a:r>
              <a:rPr lang="en-US" dirty="0"/>
              <a:t>. &gt;651</a:t>
            </a:r>
            <a:r>
              <a:rPr lang="en-US" dirty="0" smtClean="0"/>
              <a:t>? (</a:t>
            </a:r>
            <a:r>
              <a:rPr lang="en-US" dirty="0" err="1" smtClean="0"/>
              <a:t>IoIs</a:t>
            </a:r>
            <a:r>
              <a:rPr lang="en-US" dirty="0" smtClean="0"/>
              <a:t>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978667" cy="3013212"/>
          </a:xfrm>
        </p:spPr>
        <p:txBody>
          <a:bodyPr/>
          <a:lstStyle/>
          <a:p>
            <a:r>
              <a:rPr lang="en-US" dirty="0"/>
              <a:t>Is there opportunity to acquire more resources? </a:t>
            </a:r>
          </a:p>
          <a:p>
            <a:r>
              <a:rPr lang="en-US" dirty="0"/>
              <a:t>To trade in slacks and surpluses? </a:t>
            </a:r>
            <a:endParaRPr lang="en-US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778" y="650130"/>
            <a:ext cx="42037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8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76" y="261890"/>
            <a:ext cx="8534400" cy="307777"/>
          </a:xfrm>
        </p:spPr>
        <p:txBody>
          <a:bodyPr/>
          <a:lstStyle/>
          <a:p>
            <a:r>
              <a:rPr lang="en-US" dirty="0" smtClean="0"/>
              <a:t>Reduced Cost-Like Questions (with FOIs)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59827"/>
          </a:xfrm>
        </p:spPr>
        <p:txBody>
          <a:bodyPr/>
          <a:lstStyle/>
          <a:p>
            <a:r>
              <a:rPr lang="en-US" dirty="0"/>
              <a:t>Job 25 is assigned to machine 2 in solution A and machine 3 in solution B. What’s the best solution if we assign job 25 to machine 1?</a:t>
            </a:r>
            <a:br>
              <a:rPr lang="en-US" dirty="0"/>
            </a:br>
            <a:r>
              <a:rPr lang="en-US" dirty="0"/>
              <a:t>Answer: It has an objective value of 643. The solution is 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11" y="2253279"/>
            <a:ext cx="72009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GAP, Concluding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go on.</a:t>
            </a:r>
          </a:p>
          <a:p>
            <a:r>
              <a:rPr lang="en-US" dirty="0" smtClean="0"/>
              <a:t>Example illustrates essential principles.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 err="1" smtClean="0"/>
              <a:t>SoIs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Here: high-quality feasible solutions and objective-superior infeasible solutions.</a:t>
            </a:r>
          </a:p>
          <a:p>
            <a:pPr lvl="1"/>
            <a:r>
              <a:rPr lang="en-US" dirty="0" smtClean="0"/>
              <a:t>Collect the </a:t>
            </a:r>
            <a:r>
              <a:rPr lang="en-US" dirty="0" err="1" smtClean="0"/>
              <a:t>SoIs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Here: as a by-product of the FI-2Pop GA solver for the problem.</a:t>
            </a:r>
          </a:p>
          <a:p>
            <a:pPr lvl="1"/>
            <a:r>
              <a:rPr lang="en-US" dirty="0" smtClean="0"/>
              <a:t>Deliberate with the </a:t>
            </a:r>
            <a:r>
              <a:rPr lang="en-US" dirty="0" err="1" smtClean="0"/>
              <a:t>SoIs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Illustrated above.</a:t>
            </a:r>
          </a:p>
          <a:p>
            <a:r>
              <a:rPr lang="en-US" dirty="0" smtClean="0"/>
              <a:t>Generalizes to other problems</a:t>
            </a:r>
          </a:p>
          <a:p>
            <a:pPr lvl="1"/>
            <a:r>
              <a:rPr lang="en-US" dirty="0" smtClean="0"/>
              <a:t>GQAP [Kuo2014]</a:t>
            </a:r>
          </a:p>
          <a:p>
            <a:pPr lvl="1"/>
            <a:r>
              <a:rPr lang="en-US" dirty="0" smtClean="0"/>
              <a:t>Cross dock scheduling </a:t>
            </a:r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Two-sided matching [Kuo2014]</a:t>
            </a:r>
            <a:endParaRPr lang="en-US" dirty="0" smtClean="0"/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4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Redistricting and Zone Design</a:t>
            </a:r>
            <a:endParaRPr lang="en-US" dirty="0"/>
          </a:p>
        </p:txBody>
      </p:sp>
      <p:pic>
        <p:nvPicPr>
          <p:cNvPr id="10" name="Picture 9" descr="CouncilDistricts_2000_NQ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55" y="0"/>
            <a:ext cx="5299364" cy="6858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91288" y="715541"/>
            <a:ext cx="3397389" cy="5674676"/>
          </a:xfrm>
        </p:spPr>
        <p:txBody>
          <a:bodyPr/>
          <a:lstStyle/>
          <a:p>
            <a:r>
              <a:rPr lang="en-US" sz="1800" dirty="0" smtClean="0"/>
              <a:t>Example of serious gerrymandering.</a:t>
            </a:r>
          </a:p>
          <a:p>
            <a:r>
              <a:rPr lang="en-US" sz="1800" dirty="0" smtClean="0"/>
              <a:t>How to design better districting plans?</a:t>
            </a:r>
          </a:p>
          <a:p>
            <a:r>
              <a:rPr lang="en-US" sz="1800" dirty="0" smtClean="0"/>
              <a:t>Required: contiguity and population balance (10%, 5%).</a:t>
            </a:r>
          </a:p>
          <a:p>
            <a:r>
              <a:rPr lang="en-US" sz="1800" dirty="0" smtClean="0"/>
              <a:t>Desired: compactness and ?? (neighborhood integrity, …). [No generally agreed measure of compactness.]</a:t>
            </a:r>
          </a:p>
          <a:p>
            <a:r>
              <a:rPr lang="en-US" sz="1800" dirty="0" smtClean="0"/>
              <a:t>Problem: Foxes guard the chicken coop. (Politicians choose voters.)</a:t>
            </a:r>
          </a:p>
          <a:p>
            <a:r>
              <a:rPr lang="en-US" sz="1800" dirty="0" smtClean="0"/>
              <a:t>Widespread problem in American politics.</a:t>
            </a:r>
          </a:p>
          <a:p>
            <a:r>
              <a:rPr lang="en-US" sz="1800" dirty="0" smtClean="0"/>
              <a:t>Example of larger class: zone design.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459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Redistricting and Zone </a:t>
            </a:r>
            <a:r>
              <a:rPr lang="en-US" dirty="0" smtClean="0"/>
              <a:t>Design: Team Fred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01131"/>
            <a:ext cx="8534400" cy="5449508"/>
          </a:xfrm>
        </p:spPr>
        <p:txBody>
          <a:bodyPr/>
          <a:lstStyle/>
          <a:p>
            <a:r>
              <a:rPr lang="en-US" dirty="0" smtClean="0"/>
              <a:t>Fred Murphy assembled a team to compete in a contest.</a:t>
            </a:r>
          </a:p>
          <a:p>
            <a:pPr lvl="1"/>
            <a:r>
              <a:rPr lang="en-US" dirty="0" smtClean="0"/>
              <a:t>Fred, Ram </a:t>
            </a:r>
            <a:r>
              <a:rPr lang="en-US" dirty="0" err="1" smtClean="0"/>
              <a:t>Gopalan</a:t>
            </a:r>
            <a:r>
              <a:rPr lang="en-US" dirty="0" smtClean="0"/>
              <a:t>, Nick Quintus, and Steve Kimbrough</a:t>
            </a:r>
          </a:p>
          <a:p>
            <a:r>
              <a:rPr lang="en-US" dirty="0" smtClean="0"/>
              <a:t>Competed in two categories:</a:t>
            </a:r>
          </a:p>
          <a:p>
            <a:pPr lvl="1"/>
            <a:r>
              <a:rPr lang="en-US" dirty="0" smtClean="0"/>
              <a:t>Most compact district (by the Schwartzberg measure).</a:t>
            </a:r>
          </a:p>
          <a:p>
            <a:pPr lvl="1"/>
            <a:r>
              <a:rPr lang="en-US" dirty="0" smtClean="0"/>
              <a:t>Best plan that keeps the wards intact.</a:t>
            </a:r>
          </a:p>
          <a:p>
            <a:r>
              <a:rPr lang="en-US" dirty="0" smtClean="0"/>
              <a:t>Wards?</a:t>
            </a:r>
          </a:p>
          <a:p>
            <a:pPr lvl="1"/>
            <a:r>
              <a:rPr lang="en-US" dirty="0" smtClean="0"/>
              <a:t>Philadelphia has 66 wards; political units defined by the City.</a:t>
            </a:r>
          </a:p>
          <a:p>
            <a:pPr lvl="1"/>
            <a:r>
              <a:rPr lang="en-US" dirty="0" smtClean="0"/>
              <a:t>Last set in about 1996; still perhaps the best available demarcation of neighborhoods. (Wards generally do not split neighborhoods, unless they won’t fit.)</a:t>
            </a:r>
          </a:p>
          <a:p>
            <a:r>
              <a:rPr lang="en-US" dirty="0" smtClean="0"/>
              <a:t>Optimization problem: Bin the 66 wards into 10 districts, minimizing compactness, subject to maintaining contiguity and population balance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optimization is difficult. </a:t>
            </a:r>
            <a:r>
              <a:rPr lang="en-US" dirty="0" err="1" smtClean="0"/>
              <a:t>Stirling</a:t>
            </a:r>
            <a:r>
              <a:rPr lang="en-US" dirty="0" smtClean="0"/>
              <a:t> number of the second kind: 66, 10 ≈ 10^51. GA, don’t even think of IP. Contiguity? </a:t>
            </a:r>
            <a:endParaRPr lang="en-US" dirty="0" smtClean="0"/>
          </a:p>
          <a:p>
            <a:pPr lvl="1"/>
            <a:r>
              <a:rPr lang="en-US" dirty="0" smtClean="0"/>
              <a:t>GA innovations; a separate topic.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0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Upshot of the Contest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3046086" cy="5105400"/>
          </a:xfrm>
        </p:spPr>
        <p:txBody>
          <a:bodyPr/>
          <a:lstStyle/>
          <a:p>
            <a:r>
              <a:rPr lang="en-US" dirty="0" smtClean="0"/>
              <a:t>Our winning compactness entry (found by </a:t>
            </a:r>
            <a:r>
              <a:rPr lang="en-US" dirty="0" smtClean="0"/>
              <a:t>Fred; OR + trial and error)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the optimization side, took a solution pluralism perspective and found 116 legally valid, mostly high quality districting plans that </a:t>
            </a:r>
            <a:r>
              <a:rPr lang="en-US" dirty="0" smtClean="0"/>
              <a:t>do </a:t>
            </a:r>
            <a:r>
              <a:rPr lang="en-US" dirty="0" smtClean="0"/>
              <a:t>not violate ward boundaries.</a:t>
            </a:r>
          </a:p>
          <a:p>
            <a:pPr lvl="1"/>
            <a:r>
              <a:rPr lang="en-US" dirty="0" smtClean="0"/>
              <a:t>Not submitted because of a change in contest rules.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85" y="208610"/>
            <a:ext cx="543144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68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Upshot of the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64" y="1093820"/>
            <a:ext cx="8072415" cy="5105400"/>
          </a:xfrm>
        </p:spPr>
        <p:txBody>
          <a:bodyPr/>
          <a:lstStyle/>
          <a:p>
            <a:r>
              <a:rPr lang="en-US" dirty="0" smtClean="0"/>
              <a:t>Testimony</a:t>
            </a:r>
          </a:p>
          <a:p>
            <a:r>
              <a:rPr lang="en-US" dirty="0" smtClean="0"/>
              <a:t>Two (Steve, then Fred). </a:t>
            </a:r>
            <a:r>
              <a:rPr lang="en-US" dirty="0" smtClean="0"/>
              <a:t>See: </a:t>
            </a:r>
            <a:r>
              <a:rPr lang="en-US" dirty="0" smtClean="0">
                <a:hlinkClick r:id="rId2"/>
              </a:rPr>
              <a:t>http://opim.wharton.upenn.edu/~sok/phillydistricts/</a:t>
            </a:r>
            <a:endParaRPr lang="en-US" dirty="0"/>
          </a:p>
          <a:p>
            <a:r>
              <a:rPr lang="en-US" dirty="0" smtClean="0"/>
              <a:t>First: Do </a:t>
            </a:r>
            <a:r>
              <a:rPr lang="en-US" dirty="0"/>
              <a:t>NOT implement the compactness plan, because it violates neighborhood integrity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Second: DO ask us to find more plans. We’ll do it for free.</a:t>
            </a:r>
          </a:p>
          <a:p>
            <a:pPr lvl="1"/>
            <a:r>
              <a:rPr lang="en-US" dirty="0" smtClean="0"/>
              <a:t>They didn’t.</a:t>
            </a:r>
          </a:p>
          <a:p>
            <a:r>
              <a:rPr lang="en-US" dirty="0" smtClean="0"/>
              <a:t>Latino community member: </a:t>
            </a:r>
          </a:p>
          <a:p>
            <a:pPr lvl="1"/>
            <a:r>
              <a:rPr lang="en-US" dirty="0" smtClean="0"/>
              <a:t>Q. “What do I do with all these 116 plans?”</a:t>
            </a:r>
          </a:p>
          <a:p>
            <a:pPr lvl="1"/>
            <a:r>
              <a:rPr lang="en-US" dirty="0" smtClean="0"/>
              <a:t>A. “Go to the Web. Look at the plans. Pick one you like and bargain from it.”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7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Upshot of the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we couldn’t submit the 116 plans and the solution pluralism work to the contest, we submitted the work to the INFORMS 2012 Wagner Prize contest for innovations in OR.</a:t>
            </a:r>
          </a:p>
          <a:p>
            <a:pPr lvl="1"/>
            <a:r>
              <a:rPr lang="en-US" dirty="0" smtClean="0"/>
              <a:t>We didn’t win, but we were finalists and got a great response.</a:t>
            </a:r>
          </a:p>
          <a:p>
            <a:pPr lvl="1"/>
            <a:r>
              <a:rPr lang="en-US" dirty="0" smtClean="0"/>
              <a:t>See a video of our presentation and get our slides at </a:t>
            </a:r>
            <a:r>
              <a:rPr lang="en-US" dirty="0" smtClean="0">
                <a:hlinkClick r:id="rId2"/>
              </a:rPr>
              <a:t>https://live.blueskybroadcast.com/bsb/client/CL_DEFAULT.asp?Client=569807&amp;PCAT=5277&amp;CAT=5278</a:t>
            </a:r>
            <a:endParaRPr lang="en-US" dirty="0" smtClean="0"/>
          </a:p>
          <a:p>
            <a:pPr lvl="1"/>
            <a:r>
              <a:rPr lang="en-US" dirty="0" smtClean="0"/>
              <a:t>Resulting paper in </a:t>
            </a:r>
            <a:r>
              <a:rPr lang="en-US" i="1" dirty="0" smtClean="0"/>
              <a:t>Interfaces</a:t>
            </a:r>
            <a:r>
              <a:rPr lang="en-US" dirty="0" smtClean="0"/>
              <a:t> </a:t>
            </a:r>
            <a:r>
              <a:rPr lang="ro-RO" dirty="0" smtClean="0">
                <a:hlinkClick r:id="rId3"/>
              </a:rPr>
              <a:t>http://dx.doi.org/10.1287/inte.2013.0697</a:t>
            </a:r>
            <a:r>
              <a:rPr lang="ro-RO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4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234950"/>
            <a:ext cx="8534400" cy="307975"/>
          </a:xfrm>
        </p:spPr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944">
              <a:defRPr/>
            </a:pPr>
            <a:r>
              <a:rPr lang="en-US" dirty="0" smtClean="0"/>
              <a:t>Motivations and basic concepts.</a:t>
            </a:r>
          </a:p>
          <a:p>
            <a:pPr lvl="1" defTabSz="912944">
              <a:defRPr/>
            </a:pPr>
            <a:r>
              <a:rPr lang="en-US" dirty="0" smtClean="0"/>
              <a:t>What’s this about and why?</a:t>
            </a:r>
            <a:endParaRPr lang="en-US" dirty="0" smtClean="0"/>
          </a:p>
          <a:p>
            <a:pPr defTabSz="912944">
              <a:defRPr/>
            </a:pPr>
            <a:r>
              <a:rPr lang="en-US" dirty="0" smtClean="0"/>
              <a:t>Example 1: GAP, etc.</a:t>
            </a:r>
          </a:p>
          <a:p>
            <a:pPr lvl="1" defTabSz="912944">
              <a:defRPr/>
            </a:pPr>
            <a:r>
              <a:rPr lang="en-US" dirty="0" smtClean="0"/>
              <a:t>Show you once.</a:t>
            </a:r>
          </a:p>
          <a:p>
            <a:pPr defTabSz="912944">
              <a:defRPr/>
            </a:pPr>
            <a:r>
              <a:rPr lang="en-US" dirty="0" smtClean="0"/>
              <a:t>Example 2: Redistricting.</a:t>
            </a:r>
          </a:p>
          <a:p>
            <a:pPr lvl="1" defTabSz="912944">
              <a:defRPr/>
            </a:pPr>
            <a:r>
              <a:rPr lang="en-US" dirty="0" smtClean="0"/>
              <a:t>Show you again.</a:t>
            </a:r>
            <a:endParaRPr lang="en-US" dirty="0" smtClean="0"/>
          </a:p>
          <a:p>
            <a:pPr defTabSz="912944">
              <a:defRPr/>
            </a:pPr>
            <a:r>
              <a:rPr lang="en-US" dirty="0" smtClean="0"/>
              <a:t>Looking forward.</a:t>
            </a:r>
          </a:p>
          <a:p>
            <a:pPr lvl="1" defTabSz="912944">
              <a:defRPr/>
            </a:pPr>
            <a:r>
              <a:rPr lang="en-US" dirty="0" smtClean="0"/>
              <a:t>Great opportunities ahead and in view.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15" y="150254"/>
            <a:ext cx="5823824" cy="65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Plans Found by the 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3113644" cy="5105400"/>
          </a:xfrm>
        </p:spPr>
        <p:txBody>
          <a:bodyPr/>
          <a:lstStyle/>
          <a:p>
            <a:r>
              <a:rPr lang="en-US" dirty="0" smtClean="0"/>
              <a:t>All found by the evolutionary algorithm (GA).</a:t>
            </a:r>
          </a:p>
          <a:p>
            <a:r>
              <a:rPr lang="en-US" dirty="0" smtClean="0"/>
              <a:t>Our best plan on population balance.</a:t>
            </a:r>
          </a:p>
          <a:p>
            <a:r>
              <a:rPr lang="en-US" dirty="0" smtClean="0"/>
              <a:t>Scored very high against the contest submissions in this category.</a:t>
            </a:r>
          </a:p>
          <a:p>
            <a:pPr lvl="1"/>
            <a:r>
              <a:rPr lang="en-US" dirty="0" smtClean="0"/>
              <a:t>But the winner had exactly equal    populations in the districts!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9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5701487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Plans Found by the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2275923" cy="5105400"/>
          </a:xfrm>
        </p:spPr>
        <p:txBody>
          <a:bodyPr/>
          <a:lstStyle/>
          <a:p>
            <a:r>
              <a:rPr lang="en-US" dirty="0" smtClean="0"/>
              <a:t>Our preferred solution.</a:t>
            </a:r>
          </a:p>
          <a:p>
            <a:r>
              <a:rPr lang="en-US" dirty="0"/>
              <a:t>Chosen subjectively by a team member to honor Philadelphia’s neighborhoods.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1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4" y="492238"/>
            <a:ext cx="4688538" cy="610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What City Council Did</a:t>
            </a:r>
            <a:endParaRPr lang="en-US" dirty="0"/>
          </a:p>
        </p:txBody>
      </p:sp>
      <p:pic>
        <p:nvPicPr>
          <p:cNvPr id="5" name="Picture 4" descr="2010CensusNewPhiladelphi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03" y="1007381"/>
            <a:ext cx="474169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7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 pluralism can help when models are known to be inaccurate. </a:t>
            </a:r>
          </a:p>
          <a:p>
            <a:r>
              <a:rPr lang="en-US" dirty="0"/>
              <a:t>The presence of multiple good solutions to the model can afford reasoned deliberation with information not available to the model. </a:t>
            </a:r>
          </a:p>
          <a:p>
            <a:r>
              <a:rPr lang="en-US" dirty="0"/>
              <a:t>Solution pluralism is especially important when the objective function is a proxy for larger and less-well-defined objectives (or different legitimate objectives of different people).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1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 (</a:t>
            </a:r>
            <a:r>
              <a:rPr lang="en-US" dirty="0" err="1" smtClean="0"/>
              <a:t>con’t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face of model inaccuracies we have basically three choices, each of which may be appropriate depending upon circumstances: </a:t>
            </a:r>
          </a:p>
          <a:p>
            <a:pPr marL="573088" lvl="1" indent="-342900">
              <a:buFont typeface="+mj-lt"/>
              <a:buAutoNum type="arabicParenR"/>
            </a:pPr>
            <a:r>
              <a:rPr lang="en-US" dirty="0" smtClean="0"/>
              <a:t>Do </a:t>
            </a:r>
            <a:r>
              <a:rPr lang="en-US" dirty="0"/>
              <a:t>the best we can in building the model, obtain an optimal solution for it, act on an optimal solution, and hope for the best. </a:t>
            </a:r>
          </a:p>
          <a:p>
            <a:pPr marL="573088" lvl="1" indent="-342900">
              <a:buFont typeface="+mj-lt"/>
              <a:buAutoNum type="arabicParenR"/>
            </a:pPr>
            <a:r>
              <a:rPr lang="en-US" dirty="0" smtClean="0"/>
              <a:t>Insist </a:t>
            </a:r>
            <a:r>
              <a:rPr lang="en-US" dirty="0"/>
              <a:t>on an accurate model, then wait to decide until one is available and has a solution. </a:t>
            </a:r>
          </a:p>
          <a:p>
            <a:pPr marL="573088" lvl="1" indent="-342900">
              <a:buFont typeface="+mj-lt"/>
              <a:buAutoNum type="arabicParenR"/>
            </a:pPr>
            <a:r>
              <a:rPr lang="en-US" dirty="0" smtClean="0"/>
              <a:t>Use </a:t>
            </a:r>
            <a:r>
              <a:rPr lang="en-US" dirty="0"/>
              <a:t>the admittedly flawed model to support discussion and deliberation, implementing a modification of an optimal solution to the model in response to considerations not fully represented in the model. </a:t>
            </a:r>
          </a:p>
          <a:p>
            <a:r>
              <a:rPr lang="en-US" dirty="0" smtClean="0"/>
              <a:t>See [</a:t>
            </a:r>
            <a:r>
              <a:rPr lang="en-US" dirty="0"/>
              <a:t>Chou et al., 2013</a:t>
            </a:r>
            <a:r>
              <a:rPr lang="en-US" dirty="0" smtClean="0"/>
              <a:t>]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an accurate model in this context when the objective is ill-formed?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5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Districting </a:t>
            </a:r>
            <a:r>
              <a:rPr lang="en-US" dirty="0" smtClean="0"/>
              <a:t>(and zone design) </a:t>
            </a:r>
            <a:r>
              <a:rPr lang="en-US" dirty="0"/>
              <a:t>is inherently strategic. Many stakeholders and many interests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Solution </a:t>
            </a:r>
            <a:r>
              <a:rPr lang="en-US" dirty="0"/>
              <a:t>pluralism, combined with optimization, can be used to set the rules of the game, to design the institution, so as to keep play within socially desirable bounds. </a:t>
            </a:r>
            <a:r>
              <a:rPr lang="en-US" i="1" dirty="0" smtClean="0"/>
              <a:t> </a:t>
            </a:r>
            <a:endParaRPr lang="en-US" dirty="0"/>
          </a:p>
          <a:p>
            <a:r>
              <a:rPr lang="en-US" dirty="0"/>
              <a:t>Our proposal for doing districting ≈ define the </a:t>
            </a:r>
            <a:r>
              <a:rPr lang="en-US" dirty="0" err="1"/>
              <a:t>SoIs</a:t>
            </a:r>
            <a:r>
              <a:rPr lang="en-US" dirty="0"/>
              <a:t> </a:t>
            </a:r>
            <a:r>
              <a:rPr lang="en-US" i="1" dirty="0"/>
              <a:t>ex ante</a:t>
            </a:r>
            <a:r>
              <a:rPr lang="en-US" dirty="0"/>
              <a:t>, then let parties compete to find them and advocate particular ones. “Pick one you like and bargain from it.” </a:t>
            </a:r>
            <a:endParaRPr lang="en-US" dirty="0" smtClean="0"/>
          </a:p>
          <a:p>
            <a:pPr lvl="1"/>
            <a:r>
              <a:rPr lang="en-US" i="1" dirty="0" smtClean="0"/>
              <a:t>Ex ante </a:t>
            </a:r>
            <a:r>
              <a:rPr lang="en-US" dirty="0" smtClean="0"/>
              <a:t>characterization of </a:t>
            </a:r>
            <a:r>
              <a:rPr lang="en-US" dirty="0" err="1" smtClean="0"/>
              <a:t>SoIs</a:t>
            </a:r>
            <a:r>
              <a:rPr lang="en-US" dirty="0" smtClean="0"/>
              <a:t>, one hopes, will constrain the consideration set to reasonable solutions, yet leave room for bargaining and incorporation of new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04490"/>
            <a:ext cx="8534400" cy="5628983"/>
          </a:xfrm>
        </p:spPr>
        <p:txBody>
          <a:bodyPr/>
          <a:lstStyle/>
          <a:p>
            <a:r>
              <a:rPr lang="en-US" dirty="0" smtClean="0"/>
              <a:t>Discover new uses of solution pluralism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Such as: robustness under risk (started [Kuo2014, etc.])</a:t>
            </a:r>
          </a:p>
          <a:p>
            <a:pPr lvl="1"/>
            <a:r>
              <a:rPr lang="en-US" dirty="0" smtClean="0"/>
              <a:t>(“Robust optimization” is under uncertainty.)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Find new and useful ways to define </a:t>
            </a:r>
            <a:r>
              <a:rPr lang="en-US" dirty="0" err="1" smtClean="0"/>
              <a:t>SoIs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Such as nearly-stable matches in preference matching problems.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Investigate computational effectiveness in finding </a:t>
            </a:r>
            <a:r>
              <a:rPr lang="en-US" dirty="0" err="1" smtClean="0"/>
              <a:t>SoIs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Such as</a:t>
            </a:r>
            <a:r>
              <a:rPr lang="en-US" dirty="0" smtClean="0"/>
              <a:t>, </a:t>
            </a:r>
            <a:r>
              <a:rPr lang="en-US" dirty="0" smtClean="0"/>
              <a:t>do different heuristics tend to find different solutions in the </a:t>
            </a:r>
            <a:r>
              <a:rPr lang="en-US" dirty="0" err="1" smtClean="0"/>
              <a:t>SoIs</a:t>
            </a:r>
            <a:r>
              <a:rPr lang="en-US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Investigate and innovate in using the </a:t>
            </a:r>
            <a:r>
              <a:rPr lang="en-US" dirty="0" err="1" smtClean="0"/>
              <a:t>SoIs</a:t>
            </a:r>
            <a:r>
              <a:rPr lang="en-US" dirty="0" smtClean="0"/>
              <a:t> to support deliberation.</a:t>
            </a:r>
          </a:p>
          <a:p>
            <a:pPr lvl="1"/>
            <a:r>
              <a:rPr lang="en-US" dirty="0" smtClean="0"/>
              <a:t>As a starting point for further search.</a:t>
            </a:r>
          </a:p>
          <a:p>
            <a:pPr lvl="1"/>
            <a:r>
              <a:rPr lang="en-US" dirty="0" smtClean="0"/>
              <a:t>Dealing with problems of scale.</a:t>
            </a:r>
          </a:p>
          <a:p>
            <a:pPr lvl="1"/>
            <a:r>
              <a:rPr lang="en-US" dirty="0" smtClean="0"/>
              <a:t>DEA for efficiency?</a:t>
            </a:r>
          </a:p>
          <a:p>
            <a:pPr lvl="1"/>
            <a:r>
              <a:rPr lang="en-US" dirty="0" smtClean="0"/>
              <a:t>Etc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Try more (beyond GQAP, two-sided matching, etc.), </a:t>
            </a:r>
          </a:p>
          <a:p>
            <a:pPr lvl="1"/>
            <a:r>
              <a:rPr lang="en-US" dirty="0" smtClean="0"/>
              <a:t>General tools.</a:t>
            </a:r>
          </a:p>
          <a:p>
            <a:pPr lvl="1"/>
            <a:r>
              <a:rPr lang="en-US" dirty="0" smtClean="0"/>
              <a:t>In support of specific applications/tools, such as KTAB.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76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90" y="583599"/>
            <a:ext cx="8534400" cy="59879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[</a:t>
            </a:r>
            <a:r>
              <a:rPr lang="en-US" dirty="0" err="1" smtClean="0"/>
              <a:t>SOKetal</a:t>
            </a:r>
            <a:r>
              <a:rPr lang="en-US" dirty="0" smtClean="0"/>
              <a:t>. 2008] </a:t>
            </a:r>
            <a:r>
              <a:rPr lang="en-US" dirty="0"/>
              <a:t>“On a </a:t>
            </a:r>
            <a:r>
              <a:rPr lang="en-US" dirty="0" smtClean="0"/>
              <a:t>Feasible—Infeasible Two—Population (</a:t>
            </a:r>
            <a:r>
              <a:rPr lang="en-US" dirty="0"/>
              <a:t>FI-2Pop</a:t>
            </a:r>
            <a:r>
              <a:rPr lang="en-US" dirty="0" smtClean="0"/>
              <a:t>) </a:t>
            </a:r>
            <a:r>
              <a:rPr lang="en-US" dirty="0"/>
              <a:t>genetic algorithm for constrained optimization: Distance tracing and no free lunch” (Steven </a:t>
            </a:r>
            <a:r>
              <a:rPr lang="en-US" dirty="0" err="1"/>
              <a:t>Orla</a:t>
            </a:r>
            <a:r>
              <a:rPr lang="en-US" dirty="0"/>
              <a:t> </a:t>
            </a:r>
            <a:r>
              <a:rPr lang="en-US" dirty="0" smtClean="0"/>
              <a:t>Kimbrough, Gary </a:t>
            </a:r>
            <a:r>
              <a:rPr lang="en-US" dirty="0"/>
              <a:t>J. </a:t>
            </a:r>
            <a:r>
              <a:rPr lang="en-US" dirty="0" smtClean="0"/>
              <a:t>Koehler, Ming Lu, </a:t>
            </a:r>
            <a:r>
              <a:rPr lang="en-US" dirty="0"/>
              <a:t>and David Harlan Wood), </a:t>
            </a:r>
            <a:r>
              <a:rPr lang="en-US" i="1" dirty="0"/>
              <a:t>European Journal of Operational </a:t>
            </a:r>
            <a:r>
              <a:rPr lang="en-US" i="1" dirty="0" smtClean="0"/>
              <a:t>Research</a:t>
            </a:r>
            <a:r>
              <a:rPr lang="en-US" dirty="0" smtClean="0"/>
              <a:t>, 2008. </a:t>
            </a:r>
          </a:p>
          <a:p>
            <a:pPr marL="237744">
              <a:spcBef>
                <a:spcPts val="0"/>
              </a:spcBef>
            </a:pPr>
            <a:r>
              <a:rPr lang="en-US" dirty="0" smtClean="0"/>
              <a:t>[Kuo2014] “</a:t>
            </a:r>
            <a:r>
              <a:rPr lang="en-US" dirty="0"/>
              <a:t>UNVEILING HIDDEN VALUES OF OPTIMIZATION MODELS </a:t>
            </a:r>
            <a:r>
              <a:rPr lang="en-US" dirty="0" smtClean="0"/>
              <a:t>WITH METAHEURISTIC APPROACH” (Ann </a:t>
            </a:r>
            <a:r>
              <a:rPr lang="en-US" dirty="0" err="1" smtClean="0"/>
              <a:t>Kuo</a:t>
            </a:r>
            <a:r>
              <a:rPr lang="en-US" dirty="0" smtClean="0"/>
              <a:t>), Ph.D. thesis, University of Pennsylvania, 2014.</a:t>
            </a:r>
          </a:p>
          <a:p>
            <a:pPr marL="237744">
              <a:spcBef>
                <a:spcPts val="0"/>
              </a:spcBef>
            </a:pPr>
            <a:r>
              <a:rPr lang="en-US" dirty="0"/>
              <a:t>[Chou et al., 2013</a:t>
            </a:r>
            <a:r>
              <a:rPr lang="en-US" dirty="0" smtClean="0"/>
              <a:t>] “</a:t>
            </a:r>
            <a:r>
              <a:rPr lang="en-US" dirty="0"/>
              <a:t>On empirical validation of compactness measures for electoral redistricting and its significance for application of models in the social sciences</a:t>
            </a:r>
            <a:r>
              <a:rPr lang="en-US" dirty="0" smtClean="0"/>
              <a:t>.” (</a:t>
            </a:r>
            <a:r>
              <a:rPr lang="en-US" dirty="0"/>
              <a:t>Chou, C., Kimbrough, S. O., Murphy, F. H., Sullivan-</a:t>
            </a:r>
            <a:r>
              <a:rPr lang="en-US" dirty="0" err="1"/>
              <a:t>Fedock</a:t>
            </a:r>
            <a:r>
              <a:rPr lang="en-US" dirty="0"/>
              <a:t>, J., and Woodard, C. J</a:t>
            </a:r>
            <a:r>
              <a:rPr lang="en-US" dirty="0" smtClean="0"/>
              <a:t>.), </a:t>
            </a:r>
            <a:r>
              <a:rPr lang="en-US" i="1" dirty="0"/>
              <a:t>Social Science Computer </a:t>
            </a:r>
            <a:r>
              <a:rPr lang="en-US" i="1" dirty="0" smtClean="0"/>
              <a:t>Review, </a:t>
            </a:r>
            <a:r>
              <a:rPr lang="en-US" dirty="0" smtClean="0"/>
              <a:t>2013.</a:t>
            </a:r>
            <a:r>
              <a:rPr lang="en-US" dirty="0" smtClean="0">
                <a:hlinkClick r:id="rId2"/>
              </a:rPr>
              <a:t>http://ssc.sagepub.com/content/early/2013/04/09/0894439313484262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[</a:t>
            </a:r>
            <a:r>
              <a:rPr lang="en-US" dirty="0" err="1" smtClean="0"/>
              <a:t>Gopalan</a:t>
            </a:r>
            <a:r>
              <a:rPr lang="en-US" dirty="0" smtClean="0"/>
              <a:t> et al., 2013] “</a:t>
            </a:r>
            <a:r>
              <a:rPr lang="en-US" dirty="0"/>
              <a:t>The Philadelphia Districting Contest: Designing Territories for City Council Based Upon the 2010 </a:t>
            </a:r>
            <a:r>
              <a:rPr lang="en-US" dirty="0" smtClean="0"/>
              <a:t>Census” (Ram </a:t>
            </a:r>
            <a:r>
              <a:rPr lang="en-US" dirty="0" err="1" smtClean="0"/>
              <a:t>Gopalan</a:t>
            </a:r>
            <a:r>
              <a:rPr lang="en-US" dirty="0" smtClean="0"/>
              <a:t>, Steven O. Kimbrough, Frederic H. Murphy, and Nicholas Quintus), Interfaces, 2013,  </a:t>
            </a:r>
            <a:r>
              <a:rPr lang="en-US" dirty="0" smtClean="0">
                <a:hlinkClick r:id="rId3"/>
              </a:rPr>
              <a:t>http://pubsonline.informs.org/doi/abs/10.1287/inte.2013.0697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7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6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Verities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56354"/>
            <a:ext cx="8534400" cy="5105400"/>
          </a:xfrm>
        </p:spPr>
        <p:txBody>
          <a:bodyPr/>
          <a:lstStyle/>
          <a:p>
            <a:r>
              <a:rPr lang="en-US" dirty="0" smtClean="0"/>
              <a:t>Goal of optimization</a:t>
            </a:r>
          </a:p>
          <a:p>
            <a:pPr lvl="1"/>
            <a:r>
              <a:rPr lang="en-US" dirty="0"/>
              <a:t>Given </a:t>
            </a:r>
            <a:r>
              <a:rPr lang="en-US" dirty="0" smtClean="0"/>
              <a:t>an optimization </a:t>
            </a:r>
            <a:r>
              <a:rPr lang="en-US" dirty="0"/>
              <a:t>model, the primary problem posed is to find an optimal solution to the model. </a:t>
            </a:r>
            <a:endParaRPr lang="en-US" dirty="0" smtClean="0"/>
          </a:p>
          <a:p>
            <a:pPr lvl="1"/>
            <a:r>
              <a:rPr lang="en-US" dirty="0" smtClean="0"/>
              <a:t>Note: optimization as the seeking of a setting of the decision </a:t>
            </a:r>
            <a:r>
              <a:rPr lang="en-US" dirty="0" smtClean="0"/>
              <a:t>variables (“a solution”) for the problem, for </a:t>
            </a:r>
            <a:r>
              <a:rPr lang="en-US" dirty="0" smtClean="0"/>
              <a:t>which there is no superior </a:t>
            </a:r>
            <a:r>
              <a:rPr lang="en-US" dirty="0" smtClean="0"/>
              <a:t>setting (no better solution).</a:t>
            </a:r>
            <a:endParaRPr lang="en-US" dirty="0"/>
          </a:p>
          <a:p>
            <a:r>
              <a:rPr lang="en-US" dirty="0"/>
              <a:t>Justification of </a:t>
            </a:r>
            <a:r>
              <a:rPr lang="en-US" dirty="0" smtClean="0"/>
              <a:t>heuristics </a:t>
            </a:r>
          </a:p>
          <a:p>
            <a:pPr lvl="1"/>
            <a:r>
              <a:rPr lang="en-US" dirty="0" smtClean="0"/>
              <a:t>Exactly </a:t>
            </a:r>
            <a:r>
              <a:rPr lang="en-US" dirty="0"/>
              <a:t>optimal solutions (to optimization problems) are always preferred, but heuristically optimal solutions are acceptable if exactly optimal solutions are not available. </a:t>
            </a:r>
            <a:r>
              <a:rPr lang="en-US" dirty="0" smtClean="0"/>
              <a:t>(The great NP-hard divide. Drawing a map, leaving out details.)</a:t>
            </a:r>
            <a:endParaRPr lang="en-US" dirty="0" smtClean="0"/>
          </a:p>
          <a:p>
            <a:pPr lvl="1"/>
            <a:r>
              <a:rPr lang="en-US" dirty="0" smtClean="0"/>
              <a:t>This is why meta-heuristics (GAs, evolutionary computation, simulated annealing, etc.) may (sometimes) be justified.</a:t>
            </a:r>
            <a:endParaRPr lang="en-US" dirty="0"/>
          </a:p>
          <a:p>
            <a:r>
              <a:rPr lang="en-US" dirty="0" smtClean="0"/>
              <a:t>Stylized models for insights</a:t>
            </a:r>
          </a:p>
          <a:p>
            <a:pPr lvl="1"/>
            <a:r>
              <a:rPr lang="en-US" dirty="0" smtClean="0"/>
              <a:t>In practice our models</a:t>
            </a:r>
            <a:r>
              <a:rPr lang="en-US" dirty="0"/>
              <a:t>, such as knapsack, GAP, etc., are </a:t>
            </a:r>
            <a:r>
              <a:rPr lang="en-US" dirty="0" smtClean="0"/>
              <a:t>admittedly stylized </a:t>
            </a:r>
            <a:r>
              <a:rPr lang="en-US" dirty="0"/>
              <a:t>and simplified from actual problems, but they </a:t>
            </a:r>
            <a:r>
              <a:rPr lang="en-US" dirty="0" smtClean="0"/>
              <a:t>have important </a:t>
            </a:r>
            <a:r>
              <a:rPr lang="en-US" dirty="0"/>
              <a:t>value for the insights they give us into decision making</a:t>
            </a:r>
            <a:r>
              <a:rPr lang="en-US" dirty="0" smtClean="0"/>
              <a:t>, and </a:t>
            </a:r>
            <a:r>
              <a:rPr lang="en-US" dirty="0"/>
              <a:t>this is the primary value, which is often supplied by </a:t>
            </a:r>
            <a:r>
              <a:rPr lang="en-US" dirty="0" smtClean="0"/>
              <a:t>exact methods</a:t>
            </a:r>
            <a:r>
              <a:rPr lang="en-US" dirty="0"/>
              <a:t>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2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Not to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Claim, these verities may be true, but they aren’t true enough.</a:t>
            </a:r>
          </a:p>
          <a:p>
            <a:r>
              <a:rPr lang="en-US" dirty="0" smtClean="0"/>
              <a:t>In a nutshell:</a:t>
            </a:r>
          </a:p>
          <a:p>
            <a:r>
              <a:rPr lang="en-US" dirty="0"/>
              <a:t>Goal of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An optimal solution? No: we would like all of the optimal solutions.</a:t>
            </a:r>
          </a:p>
          <a:p>
            <a:r>
              <a:rPr lang="en-US" dirty="0"/>
              <a:t>Justification of heuristics </a:t>
            </a:r>
            <a:endParaRPr lang="en-US" dirty="0" smtClean="0"/>
          </a:p>
          <a:p>
            <a:pPr lvl="1"/>
            <a:r>
              <a:rPr lang="en-US" dirty="0" smtClean="0"/>
              <a:t>Second fiddle to exact solutions? Not if exact solvers cannot provide us with a plurality of solutions of interest. (Because we want these, too.)</a:t>
            </a:r>
          </a:p>
          <a:p>
            <a:pPr lvl="1"/>
            <a:r>
              <a:rPr lang="en-US" dirty="0" smtClean="0"/>
              <a:t>Solutions of interest (</a:t>
            </a:r>
            <a:r>
              <a:rPr lang="en-US" dirty="0" err="1" smtClean="0"/>
              <a:t>SoIs</a:t>
            </a:r>
            <a:r>
              <a:rPr lang="en-US" dirty="0" smtClean="0"/>
              <a:t>)? More on this later. For now: near-optimal solutions.</a:t>
            </a:r>
          </a:p>
          <a:p>
            <a:r>
              <a:rPr lang="en-US" dirty="0"/>
              <a:t>Stylized models for insights</a:t>
            </a:r>
          </a:p>
          <a:p>
            <a:pPr lvl="1"/>
            <a:r>
              <a:rPr lang="en-US" dirty="0" smtClean="0"/>
              <a:t>Isn’t an exact solution for an approximate model better than an inexact one?</a:t>
            </a:r>
          </a:p>
          <a:p>
            <a:pPr lvl="1"/>
            <a:r>
              <a:rPr lang="en-US" dirty="0" smtClean="0"/>
              <a:t>Why just one? Why not a plurality of solutions? And</a:t>
            </a:r>
          </a:p>
          <a:p>
            <a:pPr lvl="1"/>
            <a:r>
              <a:rPr lang="en-US" dirty="0" smtClean="0"/>
              <a:t>Why not have a more realistic model (accepting heuristic solutions to it)?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2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(To Be Illustrated with Examples)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optimization (or even satisfaction) problem:</a:t>
            </a:r>
          </a:p>
          <a:p>
            <a:pPr lvl="1"/>
            <a:r>
              <a:rPr lang="en-US" dirty="0" smtClean="0"/>
              <a:t>Identify, characterize the solutions of interest (</a:t>
            </a:r>
            <a:r>
              <a:rPr lang="en-US" dirty="0" err="1" smtClean="0"/>
              <a:t>SoIs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Example (for a COP): Feasible solutions of interest (</a:t>
            </a:r>
            <a:r>
              <a:rPr lang="en-US" dirty="0" err="1" smtClean="0"/>
              <a:t>FoIs</a:t>
            </a:r>
            <a:r>
              <a:rPr lang="en-US" dirty="0" smtClean="0"/>
              <a:t>): feasible solutions with high-quality objective values and improved on slack resources over the best known feasible solution.</a:t>
            </a:r>
          </a:p>
          <a:p>
            <a:pPr lvl="2"/>
            <a:r>
              <a:rPr lang="en-US" dirty="0" smtClean="0"/>
              <a:t>Why? </a:t>
            </a:r>
          </a:p>
          <a:p>
            <a:r>
              <a:rPr lang="en-US" dirty="0" smtClean="0"/>
              <a:t>Example: Infeasible solutions of interest (</a:t>
            </a:r>
            <a:r>
              <a:rPr lang="en-US" dirty="0" err="1" smtClean="0"/>
              <a:t>IoIs</a:t>
            </a:r>
            <a:r>
              <a:rPr lang="en-US" dirty="0" smtClean="0"/>
              <a:t>): infeasible solutions, with superior objective values, that are not far from feasibility.</a:t>
            </a:r>
          </a:p>
          <a:p>
            <a:pPr lvl="1"/>
            <a:r>
              <a:rPr lang="en-US" dirty="0" smtClean="0"/>
              <a:t>Why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595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Pluralism?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80" y="818297"/>
            <a:ext cx="8534400" cy="5532342"/>
          </a:xfrm>
        </p:spPr>
        <p:txBody>
          <a:bodyPr/>
          <a:lstStyle/>
          <a:p>
            <a:r>
              <a:rPr lang="en-US" dirty="0" smtClean="0"/>
              <a:t>Basic </a:t>
            </a:r>
            <a:r>
              <a:rPr lang="en-US" dirty="0" smtClean="0"/>
              <a:t>decision making schema</a:t>
            </a:r>
          </a:p>
          <a:p>
            <a:pPr lvl="1"/>
            <a:r>
              <a:rPr lang="en-US" dirty="0" smtClean="0"/>
              <a:t>Identify problem</a:t>
            </a:r>
          </a:p>
          <a:p>
            <a:pPr lvl="1"/>
            <a:r>
              <a:rPr lang="en-US" dirty="0" smtClean="0"/>
              <a:t>Build model</a:t>
            </a:r>
          </a:p>
          <a:p>
            <a:pPr lvl="1"/>
            <a:r>
              <a:rPr lang="en-US" dirty="0" smtClean="0"/>
              <a:t>Solve the model, obtain a solution</a:t>
            </a:r>
            <a:endParaRPr lang="en-US" dirty="0" smtClean="0"/>
          </a:p>
          <a:p>
            <a:pPr lvl="1"/>
            <a:r>
              <a:rPr lang="en-US" dirty="0" smtClean="0"/>
              <a:t>Deliberate &amp; decide</a:t>
            </a:r>
          </a:p>
          <a:p>
            <a:r>
              <a:rPr lang="en-US" dirty="0"/>
              <a:t>Basic decision making </a:t>
            </a:r>
            <a:r>
              <a:rPr lang="en-US" dirty="0" smtClean="0"/>
              <a:t>schema with solution pluralism</a:t>
            </a:r>
            <a:endParaRPr lang="en-US" dirty="0"/>
          </a:p>
          <a:p>
            <a:pPr lvl="1"/>
            <a:r>
              <a:rPr lang="en-US" dirty="0"/>
              <a:t>Identify problem</a:t>
            </a:r>
          </a:p>
          <a:p>
            <a:pPr lvl="1"/>
            <a:r>
              <a:rPr lang="en-US" dirty="0"/>
              <a:t>Build model</a:t>
            </a:r>
          </a:p>
          <a:p>
            <a:pPr lvl="1"/>
            <a:r>
              <a:rPr lang="en-US" dirty="0"/>
              <a:t>Identify </a:t>
            </a:r>
            <a:r>
              <a:rPr lang="en-US" dirty="0" err="1"/>
              <a:t>SoIs</a:t>
            </a:r>
            <a:endParaRPr lang="en-US" dirty="0"/>
          </a:p>
          <a:p>
            <a:pPr lvl="1"/>
            <a:r>
              <a:rPr lang="en-US" dirty="0"/>
              <a:t>Find </a:t>
            </a:r>
            <a:r>
              <a:rPr lang="en-US" dirty="0" err="1"/>
              <a:t>SoIs</a:t>
            </a:r>
            <a:endParaRPr lang="en-US" dirty="0"/>
          </a:p>
          <a:p>
            <a:pPr lvl="1"/>
            <a:r>
              <a:rPr lang="en-US" dirty="0"/>
              <a:t>Deliberate &amp; </a:t>
            </a:r>
            <a:r>
              <a:rPr lang="en-US" dirty="0" smtClean="0"/>
              <a:t>decide</a:t>
            </a:r>
            <a:endParaRPr lang="en-US" dirty="0"/>
          </a:p>
          <a:p>
            <a:r>
              <a:rPr lang="en-US" dirty="0" smtClean="0"/>
              <a:t>In essence: characterize a set of (many) solutions and obtain (a good sample of the) members of that set; then use the sample for deliberation. </a:t>
            </a:r>
          </a:p>
          <a:p>
            <a:r>
              <a:rPr lang="en-US" dirty="0" smtClean="0"/>
              <a:t>Comment: Typically, the sampling is best done with meta-heuristics, such as evolutionary computation (“GA”s, genetic algorithms)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9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 assignment problem</a:t>
            </a:r>
          </a:p>
          <a:p>
            <a:pPr lvl="1"/>
            <a:r>
              <a:rPr lang="en-US" dirty="0" smtClean="0"/>
              <a:t>Assign jobs to capacity-constrained servers.</a:t>
            </a:r>
          </a:p>
          <a:p>
            <a:pPr lvl="1"/>
            <a:r>
              <a:rPr lang="en-US" dirty="0" smtClean="0"/>
              <a:t>NP-hard, challenging in practice</a:t>
            </a:r>
          </a:p>
          <a:p>
            <a:r>
              <a:rPr lang="en-US" dirty="0" smtClean="0"/>
              <a:t>Solution method: FI-2Pop GA </a:t>
            </a:r>
            <a:r>
              <a:rPr lang="en-US" dirty="0"/>
              <a:t>[</a:t>
            </a:r>
            <a:r>
              <a:rPr lang="en-US" dirty="0" err="1"/>
              <a:t>SOKetal</a:t>
            </a:r>
            <a:r>
              <a:rPr lang="en-US" dirty="0"/>
              <a:t>. 2008] </a:t>
            </a:r>
            <a:endParaRPr lang="en-US" dirty="0" smtClean="0"/>
          </a:p>
          <a:p>
            <a:pPr lvl="1"/>
            <a:r>
              <a:rPr lang="en-US" dirty="0" smtClean="0"/>
              <a:t>Simultaneously evolve two populations of solutions to the problem.</a:t>
            </a:r>
          </a:p>
          <a:p>
            <a:pPr lvl="2"/>
            <a:r>
              <a:rPr lang="en-US" dirty="0" smtClean="0"/>
              <a:t>Feasible solutions.</a:t>
            </a:r>
          </a:p>
          <a:p>
            <a:pPr lvl="2"/>
            <a:r>
              <a:rPr lang="en-US" dirty="0" smtClean="0"/>
              <a:t>Infeasible solutions.</a:t>
            </a:r>
          </a:p>
          <a:p>
            <a:r>
              <a:rPr lang="en-US" dirty="0" err="1" smtClean="0"/>
              <a:t>SoI</a:t>
            </a:r>
            <a:r>
              <a:rPr lang="en-US" dirty="0" smtClean="0"/>
              <a:t> finding method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 (say 2000) best feasible solutions encountered as measured by objective value.</a:t>
            </a:r>
          </a:p>
          <a:p>
            <a:pPr lvl="1"/>
            <a:r>
              <a:rPr lang="en-US" dirty="0" smtClean="0"/>
              <a:t>N (say 2000) best infeasible solutions encountered as measured by distance to feasibility.</a:t>
            </a:r>
          </a:p>
          <a:p>
            <a:pPr lvl="1"/>
            <a:r>
              <a:rPr lang="en-US" dirty="0" smtClean="0"/>
              <a:t>(Am simplifying. Other criteria of course; a topic for another day.)</a:t>
            </a:r>
          </a:p>
          <a:p>
            <a:r>
              <a:rPr lang="en-US" dirty="0" smtClean="0"/>
              <a:t>Examined every member of a standard library of test problems (Beasley’s OR Library; [Kuo2014] etc.).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0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662477"/>
          </a:xfrm>
        </p:spPr>
        <p:txBody>
          <a:bodyPr/>
          <a:lstStyle/>
          <a:p>
            <a:r>
              <a:rPr lang="en-US" dirty="0" smtClean="0"/>
              <a:t>Can we find an optimal solution? Yes, two! (c530-2. 30 jobs, 5 agents)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02" y="1512079"/>
            <a:ext cx="57785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7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Them on Slacks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986716"/>
          </a:xfrm>
        </p:spPr>
        <p:txBody>
          <a:bodyPr/>
          <a:lstStyle/>
          <a:p>
            <a:r>
              <a:rPr lang="en-US" dirty="0" smtClean="0"/>
              <a:t>Decision makers </a:t>
            </a:r>
            <a:r>
              <a:rPr lang="en-US" dirty="0"/>
              <a:t>may well prefer A over B or vice versa.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612672"/>
            <a:ext cx="4495800" cy="1917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3455" y="3826624"/>
            <a:ext cx="8568573" cy="184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3363" indent="-233363" algn="l" defTabSz="912813" rtl="0" eaLnBrk="0" fontAlgn="base" hangingPunct="0">
              <a:spcBef>
                <a:spcPts val="1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912813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Symbol" pitchFamily="18" charset="2"/>
              <a:buChar char="-"/>
              <a:defRPr sz="1800">
                <a:solidFill>
                  <a:schemeClr val="tx1"/>
                </a:solidFill>
                <a:latin typeface="+mn-lt"/>
              </a:defRPr>
            </a:lvl2pPr>
            <a:lvl3pPr marL="571500" indent="-225425" algn="l" defTabSz="912813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 i="1">
                <a:solidFill>
                  <a:schemeClr val="tx1"/>
                </a:solidFill>
                <a:latin typeface="+mn-lt"/>
              </a:defRPr>
            </a:lvl3pPr>
            <a:lvl4pPr marL="625475" indent="-157163" algn="l" defTabSz="912813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60413" indent="-131763" algn="l" defTabSz="912813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26972" indent="-132733" algn="l" defTabSz="91294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93157" indent="-132733" algn="l" defTabSz="91294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59341" indent="-132733" algn="l" defTabSz="91294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625525" indent="-132733" algn="l" defTabSz="912944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Of course, we could have encoded additional preferences or requirements into the original problem formulation. But:</a:t>
            </a:r>
          </a:p>
          <a:p>
            <a:r>
              <a:rPr lang="en-US" dirty="0" smtClean="0"/>
              <a:t>That would make a hard problem harder.</a:t>
            </a:r>
          </a:p>
          <a:p>
            <a:r>
              <a:rPr lang="en-US" dirty="0" smtClean="0"/>
              <a:t>The encoding is a lot work. Just eliciting all relevant preferences is a lot of work.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7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dcf1c88a-9c38-4efe-a9fa-46f0ea8aa013"/>
  <p:tag name="TPFULLVERSION" val="4.3.2.1178"/>
  <p:tag name="EXPANDSHOWBAR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cFl4yiI029EaBu_.2P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KSLe13JU.1ph1NIqug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cFl4yiI029EaBu_.2PT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KSLe13JU.1ph1NIqug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KAPSARC Offi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616265"/>
        </a:dk2>
        <a:lt2>
          <a:srgbClr val="FFFFFF"/>
        </a:lt2>
        <a:accent1>
          <a:srgbClr val="DCDDDE"/>
        </a:accent1>
        <a:accent2>
          <a:srgbClr val="B6D2AB"/>
        </a:accent2>
        <a:accent3>
          <a:srgbClr val="FFFFFF"/>
        </a:accent3>
        <a:accent4>
          <a:srgbClr val="000000"/>
        </a:accent4>
        <a:accent5>
          <a:srgbClr val="EBEBEC"/>
        </a:accent5>
        <a:accent6>
          <a:srgbClr val="A5BE9B"/>
        </a:accent6>
        <a:hlink>
          <a:srgbClr val="39892F"/>
        </a:hlink>
        <a:folHlink>
          <a:srgbClr val="FFC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0A2DA10DCC104AADBE308B40261621" ma:contentTypeVersion="0" ma:contentTypeDescription="Create a new document." ma:contentTypeScope="" ma:versionID="57f23ee85bdea7d98ed952d5592dd8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1DF411-3908-4C71-A332-047619CC3148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338F4D2-BA20-4927-8744-DDDE454BD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54596</TotalTime>
  <Words>2357</Words>
  <Application>Microsoft Macintosh PowerPoint</Application>
  <PresentationFormat>On-screen Show (4:3)</PresentationFormat>
  <Paragraphs>195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KAPSARC Official</vt:lpstr>
      <vt:lpstr>think-cell Slide</vt:lpstr>
      <vt:lpstr>PowerPoint Presentation</vt:lpstr>
      <vt:lpstr>Outline</vt:lpstr>
      <vt:lpstr>Three Verities</vt:lpstr>
      <vt:lpstr>What’s Not to Like?</vt:lpstr>
      <vt:lpstr>Framework (To Be Illustrated with Examples)</vt:lpstr>
      <vt:lpstr>Solution Pluralism?</vt:lpstr>
      <vt:lpstr>Example 1: GAP</vt:lpstr>
      <vt:lpstr>Representative Results</vt:lpstr>
      <vt:lpstr>Compare Them on Slacks</vt:lpstr>
      <vt:lpstr>Shadow Price-Like Questions (FoIs)</vt:lpstr>
      <vt:lpstr>Shadow Price-Like Questions (IoIs)</vt:lpstr>
      <vt:lpstr>Shadow Price-Like Questions. &gt;651? (IoIs)</vt:lpstr>
      <vt:lpstr>Reduced Cost-Like Questions (with FOIs)</vt:lpstr>
      <vt:lpstr>Example 1: GAP, Concluding</vt:lpstr>
      <vt:lpstr>Example 2: Redistricting and Zone Design</vt:lpstr>
      <vt:lpstr>Example 2: Redistricting and Zone Design: Team Fred</vt:lpstr>
      <vt:lpstr>Upshot of the Contest</vt:lpstr>
      <vt:lpstr>Upshot of the Contest</vt:lpstr>
      <vt:lpstr>Further Upshot of the Contest</vt:lpstr>
      <vt:lpstr>Example Plans Found by the GA</vt:lpstr>
      <vt:lpstr>Example Plans Found by the GA</vt:lpstr>
      <vt:lpstr>Comparison with What City Council Did</vt:lpstr>
      <vt:lpstr>What We Learned</vt:lpstr>
      <vt:lpstr>What We Learned (con’t.)</vt:lpstr>
      <vt:lpstr>Further Lessons Learned</vt:lpstr>
      <vt:lpstr>Going Forward</vt:lpstr>
      <vt:lpstr>References</vt:lpstr>
      <vt:lpstr>Backup Slides</vt:lpstr>
    </vt:vector>
  </TitlesOfParts>
  <Company>Saudi Aramco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 Saggaf</dc:creator>
  <cp:lastModifiedBy>Steve Kimbrough</cp:lastModifiedBy>
  <cp:revision>1256</cp:revision>
  <cp:lastPrinted>2014-04-15T11:19:10Z</cp:lastPrinted>
  <dcterms:created xsi:type="dcterms:W3CDTF">2011-01-02T12:17:09Z</dcterms:created>
  <dcterms:modified xsi:type="dcterms:W3CDTF">2014-05-20T10:24:12Z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0x0101006E0A2DA10DCC104AADBE308B40261621</vt:lpwstr>
  </property>
</Properties>
</file>